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35" r:id="rId4"/>
  </p:sldMasterIdLst>
  <p:notesMasterIdLst>
    <p:notesMasterId r:id="rId13"/>
  </p:notesMasterIdLst>
  <p:sldIdLst>
    <p:sldId id="322" r:id="rId5"/>
    <p:sldId id="331" r:id="rId6"/>
    <p:sldId id="341" r:id="rId7"/>
    <p:sldId id="342" r:id="rId8"/>
    <p:sldId id="343" r:id="rId9"/>
    <p:sldId id="334" r:id="rId10"/>
    <p:sldId id="344" r:id="rId11"/>
    <p:sldId id="345"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mita Shankar" initials="SS" lastIdx="1" clrIdx="0">
    <p:extLst>
      <p:ext uri="{19B8F6BF-5375-455C-9EA6-DF929625EA0E}">
        <p15:presenceInfo xmlns:p15="http://schemas.microsoft.com/office/powerpoint/2012/main" userId="5ca5bd944c988f6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7518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838" autoAdjust="0"/>
    <p:restoredTop sz="84970" autoAdjust="0"/>
  </p:normalViewPr>
  <p:slideViewPr>
    <p:cSldViewPr snapToGrid="0">
      <p:cViewPr varScale="1">
        <p:scale>
          <a:sx n="88" d="100"/>
          <a:sy n="88" d="100"/>
        </p:scale>
        <p:origin x="80" y="264"/>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175201-D7F0-4F3C-ABAF-92770630C167}" type="datetimeFigureOut">
              <a:rPr lang="en-IN" smtClean="0"/>
              <a:t>20-10-2020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469D8C-627F-4DE7-8556-CD224DEDBEFB}" type="slidenum">
              <a:rPr lang="en-IN" smtClean="0"/>
              <a:t>‹#›</a:t>
            </a:fld>
            <a:endParaRPr lang="en-IN"/>
          </a:p>
        </p:txBody>
      </p:sp>
    </p:spTree>
    <p:extLst>
      <p:ext uri="{BB962C8B-B14F-4D97-AF65-F5344CB8AC3E}">
        <p14:creationId xmlns:p14="http://schemas.microsoft.com/office/powerpoint/2010/main" val="3376830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2</a:t>
            </a:fld>
            <a:endParaRPr lang="en-IN"/>
          </a:p>
        </p:txBody>
      </p:sp>
    </p:spTree>
    <p:extLst>
      <p:ext uri="{BB962C8B-B14F-4D97-AF65-F5344CB8AC3E}">
        <p14:creationId xmlns:p14="http://schemas.microsoft.com/office/powerpoint/2010/main" val="3073594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3</a:t>
            </a:fld>
            <a:endParaRPr lang="en-IN"/>
          </a:p>
        </p:txBody>
      </p:sp>
    </p:spTree>
    <p:extLst>
      <p:ext uri="{BB962C8B-B14F-4D97-AF65-F5344CB8AC3E}">
        <p14:creationId xmlns:p14="http://schemas.microsoft.com/office/powerpoint/2010/main" val="2898308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4</a:t>
            </a:fld>
            <a:endParaRPr lang="en-IN"/>
          </a:p>
        </p:txBody>
      </p:sp>
    </p:spTree>
    <p:extLst>
      <p:ext uri="{BB962C8B-B14F-4D97-AF65-F5344CB8AC3E}">
        <p14:creationId xmlns:p14="http://schemas.microsoft.com/office/powerpoint/2010/main" val="39654692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5</a:t>
            </a:fld>
            <a:endParaRPr lang="en-IN"/>
          </a:p>
        </p:txBody>
      </p:sp>
    </p:spTree>
    <p:extLst>
      <p:ext uri="{BB962C8B-B14F-4D97-AF65-F5344CB8AC3E}">
        <p14:creationId xmlns:p14="http://schemas.microsoft.com/office/powerpoint/2010/main" val="1213595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7</a:t>
            </a:fld>
            <a:endParaRPr lang="en-IN"/>
          </a:p>
        </p:txBody>
      </p:sp>
    </p:spTree>
    <p:extLst>
      <p:ext uri="{BB962C8B-B14F-4D97-AF65-F5344CB8AC3E}">
        <p14:creationId xmlns:p14="http://schemas.microsoft.com/office/powerpoint/2010/main" val="373098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75469D8C-627F-4DE7-8556-CD224DEDBEFB}" type="slidenum">
              <a:rPr lang="en-IN" smtClean="0"/>
              <a:t>8</a:t>
            </a:fld>
            <a:endParaRPr lang="en-IN"/>
          </a:p>
        </p:txBody>
      </p:sp>
    </p:spTree>
    <p:extLst>
      <p:ext uri="{BB962C8B-B14F-4D97-AF65-F5344CB8AC3E}">
        <p14:creationId xmlns:p14="http://schemas.microsoft.com/office/powerpoint/2010/main" val="3965972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84DA70-C731-4C70-880D-CCD4705E623C}" type="datetime1">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910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2D6E202-B606-4609-B914-27C9371A1F6D}" type="datetime1">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0048891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50876754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94725952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D6E202-B606-4609-B914-27C9371A1F6D}" type="datetime1">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5826461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2D6E202-B606-4609-B914-27C9371A1F6D}" type="datetime1">
              <a:rPr lang="en-US" smtClean="0"/>
              <a:t>10/20/2020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6427421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2D6E202-B606-4609-B914-27C9371A1F6D}" type="datetime1">
              <a:rPr lang="en-US" smtClean="0"/>
              <a:t>10/20/2020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7004034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62953748"/>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03325759"/>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2D6E202-B606-4609-B914-27C9371A1F6D}" type="datetime1">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6419863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62D6E202-B606-4609-B914-27C9371A1F6D}" type="datetime1">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3026681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669AF7-7BEB-44E4-9852-375E34362B5B}" type="datetime1">
              <a:rPr lang="en-US" smtClean="0"/>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137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2D6E202-B606-4609-B914-27C9371A1F6D}" type="datetime1">
              <a:rPr lang="en-US" smtClean="0"/>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6523509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2D6E202-B606-4609-B914-27C9371A1F6D}" type="datetime1">
              <a:rPr lang="en-US" smtClean="0"/>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5739090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775B394-D9F9-4F0C-B15D-605F45CB9E9F}" type="datetime1">
              <a:rPr lang="en-US" smtClean="0"/>
              <a:t>10/20/2020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93852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9667345-2558-425A-8533-9BFDBCE15005}" type="datetime1">
              <a:rPr lang="en-US" smtClean="0"/>
              <a:t>10/20/2020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066735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62D6E202-B606-4609-B914-27C9371A1F6D}" type="datetime1">
              <a:rPr lang="en-US" smtClean="0"/>
              <a:t>10/20/2020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116433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07D986-8816-4272-A432-0437A28A9828}" type="datetime1">
              <a:rPr lang="en-US" smtClean="0"/>
              <a:t>10/20/2020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00429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5.pn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0">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1">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2">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3">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2D6E202-B606-4609-B914-27C9371A1F6D}" type="datetime1">
              <a:rPr lang="en-US" smtClean="0"/>
              <a:t>10/20/2020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3041667380"/>
      </p:ext>
    </p:extLst>
  </p:cSld>
  <p:clrMap bg1="dk1" tx1="lt1" bg2="dk2" tx2="lt2" accent1="accent1" accent2="accent2" accent3="accent3" accent4="accent4" accent5="accent5" accent6="accent6" hlink="hlink" folHlink="folHlink"/>
  <p:sldLayoutIdLst>
    <p:sldLayoutId id="2147484036" r:id="rId1"/>
    <p:sldLayoutId id="2147484037" r:id="rId2"/>
    <p:sldLayoutId id="2147484038" r:id="rId3"/>
    <p:sldLayoutId id="2147484039" r:id="rId4"/>
    <p:sldLayoutId id="2147484040" r:id="rId5"/>
    <p:sldLayoutId id="2147484041" r:id="rId6"/>
    <p:sldLayoutId id="2147484042" r:id="rId7"/>
    <p:sldLayoutId id="2147484043" r:id="rId8"/>
    <p:sldLayoutId id="2147484044" r:id="rId9"/>
    <p:sldLayoutId id="2147484045" r:id="rId10"/>
    <p:sldLayoutId id="2147484046" r:id="rId11"/>
    <p:sldLayoutId id="2147484047" r:id="rId12"/>
    <p:sldLayoutId id="2147484048" r:id="rId13"/>
    <p:sldLayoutId id="2147484049" r:id="rId14"/>
    <p:sldLayoutId id="2147484050" r:id="rId15"/>
    <p:sldLayoutId id="2147484051" r:id="rId16"/>
    <p:sldLayoutId id="2147484052" r:id="rId17"/>
    <p:sldLayoutId id="2147484053" r:id="rId18"/>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BCD42-B17D-44E4-8C8B-DBFB56CB04D6}"/>
              </a:ext>
            </a:extLst>
          </p:cNvPr>
          <p:cNvSpPr>
            <a:spLocks noGrp="1"/>
          </p:cNvSpPr>
          <p:nvPr>
            <p:ph type="ctrTitle"/>
          </p:nvPr>
        </p:nvSpPr>
        <p:spPr>
          <a:xfrm>
            <a:off x="1524000" y="522513"/>
            <a:ext cx="9144000" cy="1802675"/>
          </a:xfrm>
        </p:spPr>
        <p:txBody>
          <a:bodyPr/>
          <a:lstStyle/>
          <a:p>
            <a:r>
              <a:rPr lang="en-IN" dirty="0"/>
              <a:t>EXPORT MARKETING </a:t>
            </a:r>
          </a:p>
        </p:txBody>
      </p:sp>
      <p:sp>
        <p:nvSpPr>
          <p:cNvPr id="3" name="Subtitle 2">
            <a:extLst>
              <a:ext uri="{FF2B5EF4-FFF2-40B4-BE49-F238E27FC236}">
                <a16:creationId xmlns:a16="http://schemas.microsoft.com/office/drawing/2014/main" id="{D2C4FDE9-FA84-4147-A359-0DD439FA1AA0}"/>
              </a:ext>
            </a:extLst>
          </p:cNvPr>
          <p:cNvSpPr>
            <a:spLocks noGrp="1"/>
          </p:cNvSpPr>
          <p:nvPr>
            <p:ph type="subTitle" idx="1"/>
          </p:nvPr>
        </p:nvSpPr>
        <p:spPr>
          <a:xfrm>
            <a:off x="1524000" y="3602038"/>
            <a:ext cx="9144000" cy="1570853"/>
          </a:xfrm>
        </p:spPr>
        <p:txBody>
          <a:bodyPr>
            <a:normAutofit/>
          </a:bodyPr>
          <a:lstStyle/>
          <a:p>
            <a:pPr algn="ctr"/>
            <a:r>
              <a:rPr lang="en-IN" sz="3600" dirty="0">
                <a:latin typeface="Times New Roman" panose="02020603050405020304" pitchFamily="18" charset="0"/>
                <a:cs typeface="Times New Roman" panose="02020603050405020304" pitchFamily="18" charset="0"/>
              </a:rPr>
              <a:t>Dr. Sumita Shankar </a:t>
            </a:r>
          </a:p>
        </p:txBody>
      </p:sp>
    </p:spTree>
    <p:extLst>
      <p:ext uri="{BB962C8B-B14F-4D97-AF65-F5344CB8AC3E}">
        <p14:creationId xmlns:p14="http://schemas.microsoft.com/office/powerpoint/2010/main" val="3726818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6566-399B-4C98-926F-9941424D389B}"/>
              </a:ext>
            </a:extLst>
          </p:cNvPr>
          <p:cNvSpPr>
            <a:spLocks noGrp="1"/>
          </p:cNvSpPr>
          <p:nvPr>
            <p:ph type="title"/>
          </p:nvPr>
        </p:nvSpPr>
        <p:spPr/>
        <p:txBody>
          <a:bodyPr>
            <a:normAutofit/>
          </a:bodyPr>
          <a:lstStyle/>
          <a:p>
            <a:pPr algn="ctr"/>
            <a:r>
              <a:rPr lang="en-IN" sz="4000" b="1" dirty="0">
                <a:latin typeface="Times New Roman" panose="02020603050405020304" pitchFamily="18" charset="0"/>
                <a:cs typeface="Times New Roman" panose="02020603050405020304" pitchFamily="18" charset="0"/>
              </a:rPr>
              <a:t>TOWNS OF EXCELLENCE </a:t>
            </a:r>
          </a:p>
        </p:txBody>
      </p:sp>
      <p:sp>
        <p:nvSpPr>
          <p:cNvPr id="4" name="Content Placeholder 3">
            <a:extLst>
              <a:ext uri="{FF2B5EF4-FFF2-40B4-BE49-F238E27FC236}">
                <a16:creationId xmlns:a16="http://schemas.microsoft.com/office/drawing/2014/main" id="{2E1BE6ED-EE7E-424B-9201-E24D1D49FA98}"/>
              </a:ext>
            </a:extLst>
          </p:cNvPr>
          <p:cNvSpPr>
            <a:spLocks noGrp="1"/>
          </p:cNvSpPr>
          <p:nvPr>
            <p:ph sz="quarter" idx="13"/>
          </p:nvPr>
        </p:nvSpPr>
        <p:spPr/>
        <p:txBody>
          <a:bodyPr>
            <a:normAutofit fontScale="92500" lnSpcReduction="10000"/>
          </a:bodyPr>
          <a:lstStyle/>
          <a:p>
            <a:pPr marL="0" indent="0" algn="just">
              <a:buNone/>
            </a:pPr>
            <a:r>
              <a:rPr lang="en-GB" sz="4000" dirty="0">
                <a:latin typeface="Times New Roman" panose="02020603050405020304" pitchFamily="18" charset="0"/>
                <a:cs typeface="Times New Roman" panose="02020603050405020304" pitchFamily="18" charset="0"/>
              </a:rPr>
              <a:t> Selected towns producing goods of Rs. 1000 crore or more will be notified as Towns of Exports Excellence on the basis of potential for growth in exports. However for the Towns of Export Excellence in the Handloom, Handicraft, Agriculture and Fisheries sector, the threshold limit would be Rs 250 crores.</a:t>
            </a:r>
            <a:endParaRPr lang="en-IN" sz="4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sz="4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IN" sz="4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40704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6566-399B-4C98-926F-9941424D389B}"/>
              </a:ext>
            </a:extLst>
          </p:cNvPr>
          <p:cNvSpPr>
            <a:spLocks noGrp="1"/>
          </p:cNvSpPr>
          <p:nvPr>
            <p:ph type="title"/>
          </p:nvPr>
        </p:nvSpPr>
        <p:spPr/>
        <p:txBody>
          <a:bodyPr>
            <a:normAutofit/>
          </a:bodyPr>
          <a:lstStyle/>
          <a:p>
            <a:pPr algn="ctr"/>
            <a:r>
              <a:rPr lang="en-IN" sz="4000" b="1" dirty="0">
                <a:latin typeface="Times New Roman" panose="02020603050405020304" pitchFamily="18" charset="0"/>
                <a:cs typeface="Times New Roman" panose="02020603050405020304" pitchFamily="18" charset="0"/>
              </a:rPr>
              <a:t>TOWNS OF EXCELLENCE </a:t>
            </a:r>
          </a:p>
        </p:txBody>
      </p:sp>
      <p:sp>
        <p:nvSpPr>
          <p:cNvPr id="4" name="Content Placeholder 3">
            <a:extLst>
              <a:ext uri="{FF2B5EF4-FFF2-40B4-BE49-F238E27FC236}">
                <a16:creationId xmlns:a16="http://schemas.microsoft.com/office/drawing/2014/main" id="{2E1BE6ED-EE7E-424B-9201-E24D1D49FA98}"/>
              </a:ext>
            </a:extLst>
          </p:cNvPr>
          <p:cNvSpPr>
            <a:spLocks noGrp="1"/>
          </p:cNvSpPr>
          <p:nvPr>
            <p:ph sz="quarter" idx="13"/>
          </p:nvPr>
        </p:nvSpPr>
        <p:spPr/>
        <p:txBody>
          <a:bodyPr>
            <a:normAutofit fontScale="92500" lnSpcReduction="10000"/>
          </a:bodyPr>
          <a:lstStyle/>
          <a:p>
            <a:pPr marL="0" indent="0" algn="just">
              <a:buNone/>
            </a:pPr>
            <a:r>
              <a:rPr lang="en-GB" sz="4000" dirty="0">
                <a:latin typeface="Times New Roman" panose="02020603050405020304" pitchFamily="18" charset="0"/>
                <a:cs typeface="Times New Roman" panose="02020603050405020304" pitchFamily="18" charset="0"/>
              </a:rPr>
              <a:t> Darjeeling in the export of Tea, Dehradun in the export of super quality Basmati tice, </a:t>
            </a:r>
            <a:r>
              <a:rPr lang="en-GB" sz="4000" dirty="0" err="1">
                <a:latin typeface="Times New Roman" panose="02020603050405020304" pitchFamily="18" charset="0"/>
                <a:cs typeface="Times New Roman" panose="02020603050405020304" pitchFamily="18" charset="0"/>
              </a:rPr>
              <a:t>Tripur</a:t>
            </a:r>
            <a:r>
              <a:rPr lang="en-GB" sz="4000" dirty="0">
                <a:latin typeface="Times New Roman" panose="02020603050405020304" pitchFamily="18" charset="0"/>
                <a:cs typeface="Times New Roman" panose="02020603050405020304" pitchFamily="18" charset="0"/>
              </a:rPr>
              <a:t> for the export of Hosiery , Ratnagiri for the export of mangoes . The concept of Towns of Excellence ( TEE) was introduced in FTP 2009 – 2014. At present there are 35 towns of excellence in India </a:t>
            </a:r>
            <a:endParaRPr lang="en-IN" sz="4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317081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6566-399B-4C98-926F-9941424D389B}"/>
              </a:ext>
            </a:extLst>
          </p:cNvPr>
          <p:cNvSpPr>
            <a:spLocks noGrp="1"/>
          </p:cNvSpPr>
          <p:nvPr>
            <p:ph type="title"/>
          </p:nvPr>
        </p:nvSpPr>
        <p:spPr/>
        <p:txBody>
          <a:bodyPr>
            <a:normAutofit/>
          </a:bodyPr>
          <a:lstStyle/>
          <a:p>
            <a:pPr algn="ctr"/>
            <a:r>
              <a:rPr lang="en-IN" sz="4000" b="1" dirty="0">
                <a:latin typeface="Times New Roman" panose="02020603050405020304" pitchFamily="18" charset="0"/>
                <a:cs typeface="Times New Roman" panose="02020603050405020304" pitchFamily="18" charset="0"/>
              </a:rPr>
              <a:t>BENEFITS ENJOYED BY TOWNS OF EXCELLENCE  </a:t>
            </a:r>
          </a:p>
        </p:txBody>
      </p:sp>
      <p:sp>
        <p:nvSpPr>
          <p:cNvPr id="4" name="Content Placeholder 3">
            <a:extLst>
              <a:ext uri="{FF2B5EF4-FFF2-40B4-BE49-F238E27FC236}">
                <a16:creationId xmlns:a16="http://schemas.microsoft.com/office/drawing/2014/main" id="{2E1BE6ED-EE7E-424B-9201-E24D1D49FA98}"/>
              </a:ext>
            </a:extLst>
          </p:cNvPr>
          <p:cNvSpPr>
            <a:spLocks noGrp="1"/>
          </p:cNvSpPr>
          <p:nvPr>
            <p:ph sz="quarter" idx="13"/>
          </p:nvPr>
        </p:nvSpPr>
        <p:spPr/>
        <p:txBody>
          <a:bodyPr>
            <a:normAutofit/>
          </a:bodyPr>
          <a:lstStyle/>
          <a:p>
            <a:pPr marL="0" indent="0" algn="just">
              <a:buNone/>
            </a:pPr>
            <a:r>
              <a:rPr lang="en-GB" sz="4000" dirty="0">
                <a:latin typeface="Times New Roman" panose="02020603050405020304" pitchFamily="18" charset="0"/>
                <a:cs typeface="Times New Roman" panose="02020603050405020304" pitchFamily="18" charset="0"/>
              </a:rPr>
              <a:t> 1. The recognised associations from towns of excellence will be provided financial assistance on priority basis</a:t>
            </a:r>
          </a:p>
          <a:p>
            <a:pPr marL="0" indent="0" algn="just">
              <a:buNone/>
            </a:pPr>
            <a:r>
              <a:rPr lang="en-GB" sz="4000" dirty="0">
                <a:effectLst/>
                <a:latin typeface="Times New Roman" panose="02020603050405020304" pitchFamily="18" charset="0"/>
                <a:ea typeface="Calibri" panose="020F0502020204030204" pitchFamily="34" charset="0"/>
                <a:cs typeface="Times New Roman" panose="02020603050405020304" pitchFamily="18" charset="0"/>
              </a:rPr>
              <a:t>2. The units in the not</a:t>
            </a:r>
            <a:r>
              <a:rPr lang="en-GB" sz="4000" dirty="0">
                <a:latin typeface="Times New Roman" panose="02020603050405020304" pitchFamily="18" charset="0"/>
                <a:ea typeface="Calibri" panose="020F0502020204030204" pitchFamily="34" charset="0"/>
                <a:cs typeface="Times New Roman" panose="02020603050405020304" pitchFamily="18" charset="0"/>
              </a:rPr>
              <a:t>ified areas will receive all benefits under Foreign Trade Policy </a:t>
            </a:r>
          </a:p>
          <a:p>
            <a:pPr marL="0" indent="0" algn="just">
              <a:buNone/>
            </a:pPr>
            <a:endParaRPr lang="en-IN" sz="4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870174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6566-399B-4C98-926F-9941424D389B}"/>
              </a:ext>
            </a:extLst>
          </p:cNvPr>
          <p:cNvSpPr>
            <a:spLocks noGrp="1"/>
          </p:cNvSpPr>
          <p:nvPr>
            <p:ph type="title"/>
          </p:nvPr>
        </p:nvSpPr>
        <p:spPr/>
        <p:txBody>
          <a:bodyPr>
            <a:normAutofit/>
          </a:bodyPr>
          <a:lstStyle/>
          <a:p>
            <a:pPr algn="ctr"/>
            <a:r>
              <a:rPr lang="en-IN" sz="4000" b="1" dirty="0">
                <a:latin typeface="Times New Roman" panose="02020603050405020304" pitchFamily="18" charset="0"/>
                <a:cs typeface="Times New Roman" panose="02020603050405020304" pitchFamily="18" charset="0"/>
              </a:rPr>
              <a:t>BENEFITS ENJOYED BY TOWNS OF EXCELLENCE  </a:t>
            </a:r>
          </a:p>
        </p:txBody>
      </p:sp>
      <p:sp>
        <p:nvSpPr>
          <p:cNvPr id="4" name="Content Placeholder 3">
            <a:extLst>
              <a:ext uri="{FF2B5EF4-FFF2-40B4-BE49-F238E27FC236}">
                <a16:creationId xmlns:a16="http://schemas.microsoft.com/office/drawing/2014/main" id="{2E1BE6ED-EE7E-424B-9201-E24D1D49FA98}"/>
              </a:ext>
            </a:extLst>
          </p:cNvPr>
          <p:cNvSpPr>
            <a:spLocks noGrp="1"/>
          </p:cNvSpPr>
          <p:nvPr>
            <p:ph sz="quarter" idx="13"/>
          </p:nvPr>
        </p:nvSpPr>
        <p:spPr>
          <a:xfrm>
            <a:off x="685800" y="2063396"/>
            <a:ext cx="10394707" cy="4694243"/>
          </a:xfrm>
        </p:spPr>
        <p:txBody>
          <a:bodyPr>
            <a:normAutofit/>
          </a:bodyPr>
          <a:lstStyle/>
          <a:p>
            <a:pPr marL="0" indent="0" algn="just">
              <a:buNone/>
            </a:pPr>
            <a:r>
              <a:rPr lang="en-GB" sz="4000" dirty="0">
                <a:latin typeface="Times New Roman" panose="02020603050405020304" pitchFamily="18" charset="0"/>
                <a:cs typeface="Times New Roman" panose="02020603050405020304" pitchFamily="18" charset="0"/>
              </a:rPr>
              <a:t> 3. </a:t>
            </a:r>
            <a:r>
              <a:rPr lang="en-GB" sz="3500" dirty="0">
                <a:latin typeface="Times New Roman" panose="02020603050405020304" pitchFamily="18" charset="0"/>
                <a:cs typeface="Times New Roman" panose="02020603050405020304" pitchFamily="18" charset="0"/>
              </a:rPr>
              <a:t>EPCG Scheme will be extended to all units in the Towns of excellence. </a:t>
            </a:r>
          </a:p>
          <a:p>
            <a:pPr marL="0" indent="0" algn="just">
              <a:buNone/>
            </a:pPr>
            <a:r>
              <a:rPr lang="en-GB" sz="3500" dirty="0">
                <a:effectLst/>
                <a:latin typeface="Times New Roman" panose="02020603050405020304" pitchFamily="18" charset="0"/>
                <a:ea typeface="Calibri" panose="020F0502020204030204" pitchFamily="34" charset="0"/>
                <a:cs typeface="Times New Roman" panose="02020603050405020304" pitchFamily="18" charset="0"/>
              </a:rPr>
              <a:t>4. Co</a:t>
            </a:r>
            <a:r>
              <a:rPr lang="en-GB" sz="3500" dirty="0">
                <a:latin typeface="Times New Roman" panose="02020603050405020304" pitchFamily="18" charset="0"/>
                <a:ea typeface="Calibri" panose="020F0502020204030204" pitchFamily="34" charset="0"/>
                <a:cs typeface="Times New Roman" panose="02020603050405020304" pitchFamily="18" charset="0"/>
              </a:rPr>
              <a:t>mmon service providers in these areas shall be entitled for the benefits under EPCG scheme </a:t>
            </a:r>
          </a:p>
          <a:p>
            <a:pPr marL="0" indent="0" algn="just">
              <a:buNone/>
            </a:pPr>
            <a:r>
              <a:rPr lang="en-GB" sz="3500" dirty="0">
                <a:effectLst/>
                <a:latin typeface="Times New Roman" panose="02020603050405020304" pitchFamily="18" charset="0"/>
                <a:ea typeface="Calibri" panose="020F0502020204030204" pitchFamily="34" charset="0"/>
                <a:cs typeface="Times New Roman" panose="02020603050405020304" pitchFamily="18" charset="0"/>
              </a:rPr>
              <a:t>5. Such areas will </a:t>
            </a:r>
            <a:r>
              <a:rPr lang="en-GB" sz="3500" dirty="0" err="1">
                <a:effectLst/>
                <a:latin typeface="Times New Roman" panose="02020603050405020304" pitchFamily="18" charset="0"/>
                <a:ea typeface="Calibri" panose="020F0502020204030204" pitchFamily="34" charset="0"/>
                <a:cs typeface="Times New Roman" panose="02020603050405020304" pitchFamily="18" charset="0"/>
              </a:rPr>
              <a:t>hav</a:t>
            </a:r>
            <a:r>
              <a:rPr lang="en-GB" sz="3500" dirty="0" err="1">
                <a:latin typeface="Times New Roman" panose="02020603050405020304" pitchFamily="18" charset="0"/>
                <a:ea typeface="Calibri" panose="020F0502020204030204" pitchFamily="34" charset="0"/>
                <a:cs typeface="Times New Roman" panose="02020603050405020304" pitchFamily="18" charset="0"/>
              </a:rPr>
              <a:t>a</a:t>
            </a:r>
            <a:r>
              <a:rPr lang="en-GB" sz="3500" dirty="0">
                <a:latin typeface="Times New Roman" panose="02020603050405020304" pitchFamily="18" charset="0"/>
                <a:ea typeface="Calibri" panose="020F0502020204030204" pitchFamily="34" charset="0"/>
                <a:cs typeface="Times New Roman" panose="02020603050405020304" pitchFamily="18" charset="0"/>
              </a:rPr>
              <a:t> </a:t>
            </a:r>
            <a:r>
              <a:rPr lang="en-GB" sz="3500">
                <a:latin typeface="Times New Roman" panose="02020603050405020304" pitchFamily="18" charset="0"/>
                <a:ea typeface="Calibri" panose="020F0502020204030204" pitchFamily="34" charset="0"/>
                <a:cs typeface="Times New Roman" panose="02020603050405020304" pitchFamily="18" charset="0"/>
              </a:rPr>
              <a:t>priority for </a:t>
            </a:r>
            <a:r>
              <a:rPr lang="en-GB" sz="3500" dirty="0">
                <a:latin typeface="Times New Roman" panose="02020603050405020304" pitchFamily="18" charset="0"/>
                <a:ea typeface="Calibri" panose="020F0502020204030204" pitchFamily="34" charset="0"/>
                <a:cs typeface="Times New Roman" panose="02020603050405020304" pitchFamily="18" charset="0"/>
              </a:rPr>
              <a:t>assistance for rectifying infrastructure gaps from ASIDE Scheme (</a:t>
            </a:r>
            <a:r>
              <a:rPr lang="en-GB" sz="3500" b="0" i="0" dirty="0">
                <a:effectLst/>
                <a:latin typeface="Times New Roman" panose="02020603050405020304" pitchFamily="18" charset="0"/>
                <a:cs typeface="Times New Roman" panose="02020603050405020304" pitchFamily="18" charset="0"/>
              </a:rPr>
              <a:t>Assistance to States for Development of Export Infrastructure and Allied Activities (ASIDE) Scheme</a:t>
            </a:r>
            <a:r>
              <a:rPr lang="en-GB" sz="3500" dirty="0">
                <a:latin typeface="Times New Roman" panose="02020603050405020304" pitchFamily="18" charset="0"/>
                <a:ea typeface="Calibri" panose="020F0502020204030204" pitchFamily="34" charset="0"/>
                <a:cs typeface="Times New Roman" panose="02020603050405020304" pitchFamily="18" charset="0"/>
              </a:rPr>
              <a:t> </a:t>
            </a:r>
            <a:endParaRPr lang="en-IN" sz="35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4137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6566-399B-4C98-926F-9941424D389B}"/>
              </a:ext>
            </a:extLst>
          </p:cNvPr>
          <p:cNvSpPr>
            <a:spLocks noGrp="1"/>
          </p:cNvSpPr>
          <p:nvPr>
            <p:ph type="title"/>
          </p:nvPr>
        </p:nvSpPr>
        <p:spPr>
          <a:xfrm>
            <a:off x="838200" y="365124"/>
            <a:ext cx="10515600" cy="1448807"/>
          </a:xfrm>
        </p:spPr>
        <p:txBody>
          <a:bodyPr>
            <a:noAutofit/>
          </a:bodyPr>
          <a:lstStyle/>
          <a:p>
            <a:pPr algn="ctr"/>
            <a:r>
              <a:rPr lang="en-IN" sz="3200" dirty="0">
                <a:latin typeface="Times New Roman" panose="02020603050405020304" pitchFamily="18" charset="0"/>
                <a:cs typeface="Times New Roman" panose="02020603050405020304" pitchFamily="18" charset="0"/>
              </a:rPr>
              <a:t> </a:t>
            </a:r>
          </a:p>
        </p:txBody>
      </p:sp>
      <p:sp>
        <p:nvSpPr>
          <p:cNvPr id="4" name="Content Placeholder 3">
            <a:extLst>
              <a:ext uri="{FF2B5EF4-FFF2-40B4-BE49-F238E27FC236}">
                <a16:creationId xmlns:a16="http://schemas.microsoft.com/office/drawing/2014/main" id="{2E1BE6ED-EE7E-424B-9201-E24D1D49FA98}"/>
              </a:ext>
            </a:extLst>
          </p:cNvPr>
          <p:cNvSpPr>
            <a:spLocks noGrp="1"/>
          </p:cNvSpPr>
          <p:nvPr>
            <p:ph idx="1"/>
          </p:nvPr>
        </p:nvSpPr>
        <p:spPr>
          <a:xfrm>
            <a:off x="1003610" y="454334"/>
            <a:ext cx="9552878" cy="393159"/>
          </a:xfrm>
        </p:spPr>
        <p:txBody>
          <a:bodyPr>
            <a:normAutofit fontScale="55000" lnSpcReduction="20000"/>
          </a:bodyPr>
          <a:lstStyle/>
          <a:p>
            <a:pPr marL="0" indent="0" algn="ctr">
              <a:buNone/>
            </a:pPr>
            <a:r>
              <a:rPr lang="en-IN" sz="4400" dirty="0">
                <a:effectLst/>
                <a:latin typeface="Times New Roman" panose="02020603050405020304" pitchFamily="18" charset="0"/>
                <a:ea typeface="Calibri" panose="020F0502020204030204" pitchFamily="34" charset="0"/>
              </a:rPr>
              <a:t>A LIST OF TOWNS OF EXCELLENCE </a:t>
            </a:r>
          </a:p>
        </p:txBody>
      </p:sp>
      <p:sp>
        <p:nvSpPr>
          <p:cNvPr id="7" name="TextBox 6">
            <a:extLst>
              <a:ext uri="{FF2B5EF4-FFF2-40B4-BE49-F238E27FC236}">
                <a16:creationId xmlns:a16="http://schemas.microsoft.com/office/drawing/2014/main" id="{F5C5FB1D-F684-46C6-8D3B-DF51B61A0DB6}"/>
              </a:ext>
            </a:extLst>
          </p:cNvPr>
          <p:cNvSpPr txBox="1"/>
          <p:nvPr/>
        </p:nvSpPr>
        <p:spPr>
          <a:xfrm>
            <a:off x="579863" y="2430966"/>
            <a:ext cx="11242023" cy="646331"/>
          </a:xfrm>
          <a:prstGeom prst="rect">
            <a:avLst/>
          </a:prstGeom>
          <a:noFill/>
        </p:spPr>
        <p:txBody>
          <a:bodyPr wrap="square">
            <a:spAutoFit/>
          </a:bodyPr>
          <a:lstStyle/>
          <a:p>
            <a:r>
              <a:rPr lang="en-IN" sz="3600" dirty="0">
                <a:solidFill>
                  <a:srgbClr val="C00000"/>
                </a:solidFill>
                <a:latin typeface="Times New Roman" panose="02020603050405020304" pitchFamily="18" charset="0"/>
                <a:cs typeface="Times New Roman" panose="02020603050405020304" pitchFamily="18" charset="0"/>
              </a:rPr>
              <a:t>. </a:t>
            </a:r>
            <a:endParaRPr lang="en-IN" sz="3200" dirty="0">
              <a:solidFill>
                <a:srgbClr val="C00000"/>
              </a:solidFill>
              <a:latin typeface="Times New Roman" panose="02020603050405020304" pitchFamily="18" charset="0"/>
              <a:cs typeface="Times New Roman" panose="02020603050405020304" pitchFamily="18" charset="0"/>
            </a:endParaRPr>
          </a:p>
        </p:txBody>
      </p:sp>
      <p:graphicFrame>
        <p:nvGraphicFramePr>
          <p:cNvPr id="3" name="Table 4">
            <a:extLst>
              <a:ext uri="{FF2B5EF4-FFF2-40B4-BE49-F238E27FC236}">
                <a16:creationId xmlns:a16="http://schemas.microsoft.com/office/drawing/2014/main" id="{D40BDDDB-D7F2-4814-BD9E-85EC198C8114}"/>
              </a:ext>
            </a:extLst>
          </p:cNvPr>
          <p:cNvGraphicFramePr>
            <a:graphicFrameLocks noGrp="1"/>
          </p:cNvGraphicFramePr>
          <p:nvPr>
            <p:extLst>
              <p:ext uri="{D42A27DB-BD31-4B8C-83A1-F6EECF244321}">
                <p14:modId xmlns:p14="http://schemas.microsoft.com/office/powerpoint/2010/main" val="2714417783"/>
              </p:ext>
            </p:extLst>
          </p:nvPr>
        </p:nvGraphicFramePr>
        <p:xfrm>
          <a:off x="639336" y="1159727"/>
          <a:ext cx="10155044" cy="5559321"/>
        </p:xfrm>
        <a:graphic>
          <a:graphicData uri="http://schemas.openxmlformats.org/drawingml/2006/table">
            <a:tbl>
              <a:tblPr firstRow="1" bandRow="1">
                <a:tableStyleId>{5C22544A-7EE6-4342-B048-85BDC9FD1C3A}</a:tableStyleId>
              </a:tblPr>
              <a:tblGrid>
                <a:gridCol w="1383522">
                  <a:extLst>
                    <a:ext uri="{9D8B030D-6E8A-4147-A177-3AD203B41FA5}">
                      <a16:colId xmlns:a16="http://schemas.microsoft.com/office/drawing/2014/main" val="497475231"/>
                    </a:ext>
                  </a:extLst>
                </a:gridCol>
                <a:gridCol w="3694000">
                  <a:extLst>
                    <a:ext uri="{9D8B030D-6E8A-4147-A177-3AD203B41FA5}">
                      <a16:colId xmlns:a16="http://schemas.microsoft.com/office/drawing/2014/main" val="2991551355"/>
                    </a:ext>
                  </a:extLst>
                </a:gridCol>
                <a:gridCol w="2538761">
                  <a:extLst>
                    <a:ext uri="{9D8B030D-6E8A-4147-A177-3AD203B41FA5}">
                      <a16:colId xmlns:a16="http://schemas.microsoft.com/office/drawing/2014/main" val="615321411"/>
                    </a:ext>
                  </a:extLst>
                </a:gridCol>
                <a:gridCol w="2538761">
                  <a:extLst>
                    <a:ext uri="{9D8B030D-6E8A-4147-A177-3AD203B41FA5}">
                      <a16:colId xmlns:a16="http://schemas.microsoft.com/office/drawing/2014/main" val="1034890000"/>
                    </a:ext>
                  </a:extLst>
                </a:gridCol>
              </a:tblGrid>
              <a:tr h="1627401">
                <a:tc>
                  <a:txBody>
                    <a:bodyPr/>
                    <a:lstStyle/>
                    <a:p>
                      <a:r>
                        <a:rPr lang="en-IN" dirty="0"/>
                        <a:t>No </a:t>
                      </a:r>
                    </a:p>
                  </a:txBody>
                  <a:tcPr/>
                </a:tc>
                <a:tc>
                  <a:txBody>
                    <a:bodyPr/>
                    <a:lstStyle/>
                    <a:p>
                      <a:r>
                        <a:rPr lang="en-IN" dirty="0"/>
                        <a:t>Towns of Excellence </a:t>
                      </a:r>
                    </a:p>
                  </a:txBody>
                  <a:tcPr/>
                </a:tc>
                <a:tc>
                  <a:txBody>
                    <a:bodyPr/>
                    <a:lstStyle/>
                    <a:p>
                      <a:r>
                        <a:rPr lang="en-IN" dirty="0"/>
                        <a:t>State </a:t>
                      </a:r>
                    </a:p>
                  </a:txBody>
                  <a:tcPr/>
                </a:tc>
                <a:tc>
                  <a:txBody>
                    <a:bodyPr/>
                    <a:lstStyle/>
                    <a:p>
                      <a:r>
                        <a:rPr lang="en-IN" dirty="0"/>
                        <a:t>Product </a:t>
                      </a:r>
                    </a:p>
                  </a:txBody>
                  <a:tcPr/>
                </a:tc>
                <a:extLst>
                  <a:ext uri="{0D108BD9-81ED-4DB2-BD59-A6C34878D82A}">
                    <a16:rowId xmlns:a16="http://schemas.microsoft.com/office/drawing/2014/main" val="3457824963"/>
                  </a:ext>
                </a:extLst>
              </a:tr>
              <a:tr h="2847955">
                <a:tc>
                  <a:txBody>
                    <a:bodyPr/>
                    <a:lstStyle/>
                    <a:p>
                      <a:r>
                        <a:rPr lang="en-IN" dirty="0"/>
                        <a:t>1</a:t>
                      </a:r>
                    </a:p>
                    <a:p>
                      <a:endParaRPr lang="en-IN" dirty="0"/>
                    </a:p>
                    <a:p>
                      <a:r>
                        <a:rPr lang="en-IN" dirty="0"/>
                        <a:t>2</a:t>
                      </a:r>
                    </a:p>
                    <a:p>
                      <a:endParaRPr lang="en-IN" dirty="0"/>
                    </a:p>
                    <a:p>
                      <a:r>
                        <a:rPr lang="en-IN" dirty="0"/>
                        <a:t>3</a:t>
                      </a:r>
                    </a:p>
                    <a:p>
                      <a:endParaRPr lang="en-IN" dirty="0"/>
                    </a:p>
                    <a:p>
                      <a:r>
                        <a:rPr lang="en-IN" dirty="0"/>
                        <a:t>4</a:t>
                      </a:r>
                    </a:p>
                    <a:p>
                      <a:endParaRPr lang="en-IN" dirty="0"/>
                    </a:p>
                    <a:p>
                      <a:r>
                        <a:rPr lang="en-IN" dirty="0"/>
                        <a:t>5</a:t>
                      </a:r>
                    </a:p>
                    <a:p>
                      <a:endParaRPr lang="en-IN" dirty="0"/>
                    </a:p>
                    <a:p>
                      <a:r>
                        <a:rPr lang="en-IN" dirty="0"/>
                        <a:t>6</a:t>
                      </a:r>
                    </a:p>
                    <a:p>
                      <a:endParaRPr lang="en-IN" dirty="0"/>
                    </a:p>
                    <a:p>
                      <a:endParaRPr lang="en-IN" dirty="0"/>
                    </a:p>
                    <a:p>
                      <a:endParaRPr lang="en-IN" dirty="0"/>
                    </a:p>
                  </a:txBody>
                  <a:tcPr/>
                </a:tc>
                <a:tc>
                  <a:txBody>
                    <a:bodyPr/>
                    <a:lstStyle/>
                    <a:p>
                      <a:r>
                        <a:rPr lang="en-IN" dirty="0"/>
                        <a:t>AEKK ( AROOR, EZHUPUNAA, KUTHAITHODU ) </a:t>
                      </a:r>
                    </a:p>
                    <a:p>
                      <a:r>
                        <a:rPr lang="en-IN" dirty="0"/>
                        <a:t>Alleppey</a:t>
                      </a:r>
                    </a:p>
                    <a:p>
                      <a:endParaRPr lang="en-IN" dirty="0"/>
                    </a:p>
                    <a:p>
                      <a:r>
                        <a:rPr lang="en-IN" dirty="0" err="1"/>
                        <a:t>Ambur</a:t>
                      </a:r>
                      <a:r>
                        <a:rPr lang="en-IN" dirty="0"/>
                        <a:t> </a:t>
                      </a:r>
                    </a:p>
                    <a:p>
                      <a:endParaRPr lang="en-IN" dirty="0"/>
                    </a:p>
                    <a:p>
                      <a:r>
                        <a:rPr lang="en-IN" dirty="0"/>
                        <a:t>Anantnag</a:t>
                      </a:r>
                    </a:p>
                    <a:p>
                      <a:endParaRPr lang="en-IN" dirty="0"/>
                    </a:p>
                    <a:p>
                      <a:r>
                        <a:rPr lang="en-IN" dirty="0"/>
                        <a:t>Bhilwara </a:t>
                      </a:r>
                    </a:p>
                    <a:p>
                      <a:endParaRPr lang="en-IN" dirty="0"/>
                    </a:p>
                    <a:p>
                      <a:r>
                        <a:rPr lang="en-IN" dirty="0" err="1"/>
                        <a:t>Dewas</a:t>
                      </a:r>
                      <a:r>
                        <a:rPr lang="en-IN" dirty="0"/>
                        <a:t>  </a:t>
                      </a:r>
                    </a:p>
                  </a:txBody>
                  <a:tcPr/>
                </a:tc>
                <a:tc>
                  <a:txBody>
                    <a:bodyPr/>
                    <a:lstStyle/>
                    <a:p>
                      <a:r>
                        <a:rPr lang="en-IN" dirty="0"/>
                        <a:t>Kerala</a:t>
                      </a:r>
                    </a:p>
                    <a:p>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Kerala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Tamilnadu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Jammu and Kashmir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Rajasthan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Madhya Pradesh </a:t>
                      </a:r>
                    </a:p>
                    <a:p>
                      <a:r>
                        <a:rPr lang="en-IN" dirty="0"/>
                        <a:t> </a:t>
                      </a:r>
                    </a:p>
                  </a:txBody>
                  <a:tcPr/>
                </a:tc>
                <a:tc>
                  <a:txBody>
                    <a:bodyPr/>
                    <a:lstStyle/>
                    <a:p>
                      <a:r>
                        <a:rPr lang="en-IN" dirty="0"/>
                        <a:t>Seafood</a:t>
                      </a:r>
                    </a:p>
                    <a:p>
                      <a:endParaRPr lang="en-IN" dirty="0"/>
                    </a:p>
                    <a:p>
                      <a:r>
                        <a:rPr lang="en-IN" dirty="0"/>
                        <a:t>Coir Product</a:t>
                      </a:r>
                    </a:p>
                    <a:p>
                      <a:endParaRPr lang="en-IN" dirty="0"/>
                    </a:p>
                    <a:p>
                      <a:r>
                        <a:rPr lang="en-IN" dirty="0"/>
                        <a:t>Leather Products </a:t>
                      </a:r>
                    </a:p>
                    <a:p>
                      <a:endParaRPr lang="en-IN" dirty="0"/>
                    </a:p>
                    <a:p>
                      <a:r>
                        <a:rPr lang="en-IN" dirty="0"/>
                        <a:t>Handicraft </a:t>
                      </a:r>
                    </a:p>
                    <a:p>
                      <a:endParaRPr lang="en-IN" dirty="0"/>
                    </a:p>
                    <a:p>
                      <a:r>
                        <a:rPr lang="en-IN" dirty="0"/>
                        <a:t>Textile</a:t>
                      </a:r>
                    </a:p>
                    <a:p>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Pharmaceutical</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 Leather Products </a:t>
                      </a:r>
                    </a:p>
                    <a:p>
                      <a:endParaRPr lang="en-IN" dirty="0"/>
                    </a:p>
                    <a:p>
                      <a:endParaRPr lang="en-IN" dirty="0"/>
                    </a:p>
                  </a:txBody>
                  <a:tcPr/>
                </a:tc>
                <a:extLst>
                  <a:ext uri="{0D108BD9-81ED-4DB2-BD59-A6C34878D82A}">
                    <a16:rowId xmlns:a16="http://schemas.microsoft.com/office/drawing/2014/main" val="2089552803"/>
                  </a:ext>
                </a:extLst>
              </a:tr>
            </a:tbl>
          </a:graphicData>
        </a:graphic>
      </p:graphicFrame>
    </p:spTree>
    <p:extLst>
      <p:ext uri="{BB962C8B-B14F-4D97-AF65-F5344CB8AC3E}">
        <p14:creationId xmlns:p14="http://schemas.microsoft.com/office/powerpoint/2010/main" val="33486024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6566-399B-4C98-926F-9941424D389B}"/>
              </a:ext>
            </a:extLst>
          </p:cNvPr>
          <p:cNvSpPr>
            <a:spLocks noGrp="1"/>
          </p:cNvSpPr>
          <p:nvPr>
            <p:ph type="title"/>
          </p:nvPr>
        </p:nvSpPr>
        <p:spPr>
          <a:xfrm>
            <a:off x="838200" y="365124"/>
            <a:ext cx="10515600" cy="1448807"/>
          </a:xfrm>
        </p:spPr>
        <p:txBody>
          <a:bodyPr>
            <a:noAutofit/>
          </a:bodyPr>
          <a:lstStyle/>
          <a:p>
            <a:pPr algn="ctr"/>
            <a:r>
              <a:rPr lang="en-IN" sz="3200" dirty="0">
                <a:latin typeface="Times New Roman" panose="02020603050405020304" pitchFamily="18" charset="0"/>
                <a:cs typeface="Times New Roman" panose="02020603050405020304" pitchFamily="18" charset="0"/>
              </a:rPr>
              <a:t> </a:t>
            </a:r>
          </a:p>
        </p:txBody>
      </p:sp>
      <p:sp>
        <p:nvSpPr>
          <p:cNvPr id="4" name="Content Placeholder 3">
            <a:extLst>
              <a:ext uri="{FF2B5EF4-FFF2-40B4-BE49-F238E27FC236}">
                <a16:creationId xmlns:a16="http://schemas.microsoft.com/office/drawing/2014/main" id="{2E1BE6ED-EE7E-424B-9201-E24D1D49FA98}"/>
              </a:ext>
            </a:extLst>
          </p:cNvPr>
          <p:cNvSpPr>
            <a:spLocks noGrp="1"/>
          </p:cNvSpPr>
          <p:nvPr>
            <p:ph idx="1"/>
          </p:nvPr>
        </p:nvSpPr>
        <p:spPr>
          <a:xfrm>
            <a:off x="1003610" y="52039"/>
            <a:ext cx="10705170" cy="1152293"/>
          </a:xfrm>
        </p:spPr>
        <p:txBody>
          <a:bodyPr>
            <a:normAutofit/>
          </a:bodyPr>
          <a:lstStyle/>
          <a:p>
            <a:pPr marL="0" indent="0" algn="ctr">
              <a:buNone/>
            </a:pPr>
            <a:r>
              <a:rPr lang="en-IN" sz="4400" dirty="0">
                <a:effectLst/>
                <a:latin typeface="Times New Roman" panose="02020603050405020304" pitchFamily="18" charset="0"/>
                <a:ea typeface="Calibri" panose="020F0502020204030204" pitchFamily="34" charset="0"/>
              </a:rPr>
              <a:t>A LIST OF TOWNS OF EXCELLENCE </a:t>
            </a:r>
          </a:p>
        </p:txBody>
      </p:sp>
      <p:sp>
        <p:nvSpPr>
          <p:cNvPr id="7" name="TextBox 6">
            <a:extLst>
              <a:ext uri="{FF2B5EF4-FFF2-40B4-BE49-F238E27FC236}">
                <a16:creationId xmlns:a16="http://schemas.microsoft.com/office/drawing/2014/main" id="{F5C5FB1D-F684-46C6-8D3B-DF51B61A0DB6}"/>
              </a:ext>
            </a:extLst>
          </p:cNvPr>
          <p:cNvSpPr txBox="1"/>
          <p:nvPr/>
        </p:nvSpPr>
        <p:spPr>
          <a:xfrm>
            <a:off x="579863" y="2430966"/>
            <a:ext cx="11242023" cy="646331"/>
          </a:xfrm>
          <a:prstGeom prst="rect">
            <a:avLst/>
          </a:prstGeom>
          <a:noFill/>
        </p:spPr>
        <p:txBody>
          <a:bodyPr wrap="square">
            <a:spAutoFit/>
          </a:bodyPr>
          <a:lstStyle/>
          <a:p>
            <a:r>
              <a:rPr lang="en-IN" sz="3600" dirty="0">
                <a:solidFill>
                  <a:srgbClr val="C00000"/>
                </a:solidFill>
                <a:latin typeface="Times New Roman" panose="02020603050405020304" pitchFamily="18" charset="0"/>
                <a:cs typeface="Times New Roman" panose="02020603050405020304" pitchFamily="18" charset="0"/>
              </a:rPr>
              <a:t>. </a:t>
            </a:r>
            <a:endParaRPr lang="en-IN" sz="3200" dirty="0">
              <a:solidFill>
                <a:srgbClr val="C00000"/>
              </a:solidFill>
              <a:latin typeface="Times New Roman" panose="02020603050405020304" pitchFamily="18" charset="0"/>
              <a:cs typeface="Times New Roman" panose="02020603050405020304" pitchFamily="18" charset="0"/>
            </a:endParaRPr>
          </a:p>
        </p:txBody>
      </p:sp>
      <p:graphicFrame>
        <p:nvGraphicFramePr>
          <p:cNvPr id="3" name="Table 4">
            <a:extLst>
              <a:ext uri="{FF2B5EF4-FFF2-40B4-BE49-F238E27FC236}">
                <a16:creationId xmlns:a16="http://schemas.microsoft.com/office/drawing/2014/main" id="{D40BDDDB-D7F2-4814-BD9E-85EC198C8114}"/>
              </a:ext>
            </a:extLst>
          </p:cNvPr>
          <p:cNvGraphicFramePr>
            <a:graphicFrameLocks noGrp="1"/>
          </p:cNvGraphicFramePr>
          <p:nvPr>
            <p:extLst>
              <p:ext uri="{D42A27DB-BD31-4B8C-83A1-F6EECF244321}">
                <p14:modId xmlns:p14="http://schemas.microsoft.com/office/powerpoint/2010/main" val="5547287"/>
              </p:ext>
            </p:extLst>
          </p:nvPr>
        </p:nvGraphicFramePr>
        <p:xfrm>
          <a:off x="370114" y="802888"/>
          <a:ext cx="11149096" cy="5943600"/>
        </p:xfrm>
        <a:graphic>
          <a:graphicData uri="http://schemas.openxmlformats.org/drawingml/2006/table">
            <a:tbl>
              <a:tblPr firstRow="1" bandRow="1">
                <a:tableStyleId>{5C22544A-7EE6-4342-B048-85BDC9FD1C3A}</a:tableStyleId>
              </a:tblPr>
              <a:tblGrid>
                <a:gridCol w="1207425">
                  <a:extLst>
                    <a:ext uri="{9D8B030D-6E8A-4147-A177-3AD203B41FA5}">
                      <a16:colId xmlns:a16="http://schemas.microsoft.com/office/drawing/2014/main" val="497475231"/>
                    </a:ext>
                  </a:extLst>
                </a:gridCol>
                <a:gridCol w="4186787">
                  <a:extLst>
                    <a:ext uri="{9D8B030D-6E8A-4147-A177-3AD203B41FA5}">
                      <a16:colId xmlns:a16="http://schemas.microsoft.com/office/drawing/2014/main" val="2991551355"/>
                    </a:ext>
                  </a:extLst>
                </a:gridCol>
                <a:gridCol w="2877442">
                  <a:extLst>
                    <a:ext uri="{9D8B030D-6E8A-4147-A177-3AD203B41FA5}">
                      <a16:colId xmlns:a16="http://schemas.microsoft.com/office/drawing/2014/main" val="615321411"/>
                    </a:ext>
                  </a:extLst>
                </a:gridCol>
                <a:gridCol w="2877442">
                  <a:extLst>
                    <a:ext uri="{9D8B030D-6E8A-4147-A177-3AD203B41FA5}">
                      <a16:colId xmlns:a16="http://schemas.microsoft.com/office/drawing/2014/main" val="1034890000"/>
                    </a:ext>
                  </a:extLst>
                </a:gridCol>
              </a:tblGrid>
              <a:tr h="341743">
                <a:tc>
                  <a:txBody>
                    <a:bodyPr/>
                    <a:lstStyle/>
                    <a:p>
                      <a:r>
                        <a:rPr lang="en-IN" dirty="0"/>
                        <a:t>No </a:t>
                      </a:r>
                    </a:p>
                  </a:txBody>
                  <a:tcPr/>
                </a:tc>
                <a:tc>
                  <a:txBody>
                    <a:bodyPr/>
                    <a:lstStyle/>
                    <a:p>
                      <a:r>
                        <a:rPr lang="en-IN" dirty="0"/>
                        <a:t>Towns of Excellence </a:t>
                      </a:r>
                    </a:p>
                  </a:txBody>
                  <a:tcPr/>
                </a:tc>
                <a:tc>
                  <a:txBody>
                    <a:bodyPr/>
                    <a:lstStyle/>
                    <a:p>
                      <a:r>
                        <a:rPr lang="en-IN" dirty="0"/>
                        <a:t>State </a:t>
                      </a:r>
                    </a:p>
                  </a:txBody>
                  <a:tcPr/>
                </a:tc>
                <a:tc>
                  <a:txBody>
                    <a:bodyPr/>
                    <a:lstStyle/>
                    <a:p>
                      <a:r>
                        <a:rPr lang="en-IN" dirty="0"/>
                        <a:t>Product </a:t>
                      </a:r>
                    </a:p>
                  </a:txBody>
                  <a:tcPr/>
                </a:tc>
                <a:extLst>
                  <a:ext uri="{0D108BD9-81ED-4DB2-BD59-A6C34878D82A}">
                    <a16:rowId xmlns:a16="http://schemas.microsoft.com/office/drawing/2014/main" val="3457824963"/>
                  </a:ext>
                </a:extLst>
              </a:tr>
              <a:tr h="5211564">
                <a:tc>
                  <a:txBody>
                    <a:bodyPr/>
                    <a:lstStyle/>
                    <a:p>
                      <a:endParaRPr lang="en-IN" dirty="0"/>
                    </a:p>
                    <a:p>
                      <a:r>
                        <a:rPr lang="en-IN" dirty="0"/>
                        <a:t>7</a:t>
                      </a:r>
                    </a:p>
                    <a:p>
                      <a:endParaRPr lang="en-IN" dirty="0"/>
                    </a:p>
                    <a:p>
                      <a:r>
                        <a:rPr lang="en-IN" dirty="0"/>
                        <a:t>8</a:t>
                      </a:r>
                    </a:p>
                    <a:p>
                      <a:endParaRPr lang="en-IN" dirty="0"/>
                    </a:p>
                    <a:p>
                      <a:r>
                        <a:rPr lang="en-IN" dirty="0"/>
                        <a:t>9</a:t>
                      </a:r>
                    </a:p>
                    <a:p>
                      <a:endParaRPr lang="en-IN" dirty="0"/>
                    </a:p>
                    <a:p>
                      <a:r>
                        <a:rPr lang="en-IN" dirty="0"/>
                        <a:t>10</a:t>
                      </a:r>
                    </a:p>
                    <a:p>
                      <a:endParaRPr lang="en-IN" dirty="0"/>
                    </a:p>
                    <a:p>
                      <a:r>
                        <a:rPr lang="en-IN" dirty="0"/>
                        <a:t>11</a:t>
                      </a:r>
                    </a:p>
                    <a:p>
                      <a:endParaRPr lang="en-IN" dirty="0"/>
                    </a:p>
                    <a:p>
                      <a:r>
                        <a:rPr lang="en-IN" dirty="0"/>
                        <a:t>12</a:t>
                      </a:r>
                    </a:p>
                    <a:p>
                      <a:endParaRPr lang="en-IN" dirty="0"/>
                    </a:p>
                    <a:p>
                      <a:r>
                        <a:rPr lang="en-IN" dirty="0"/>
                        <a:t>13</a:t>
                      </a:r>
                    </a:p>
                    <a:p>
                      <a:endParaRPr lang="en-IN" dirty="0"/>
                    </a:p>
                    <a:p>
                      <a:r>
                        <a:rPr lang="en-IN" dirty="0"/>
                        <a:t>14</a:t>
                      </a:r>
                    </a:p>
                    <a:p>
                      <a:endParaRPr lang="en-IN" dirty="0"/>
                    </a:p>
                    <a:p>
                      <a:r>
                        <a:rPr lang="en-IN" dirty="0"/>
                        <a:t>15 </a:t>
                      </a:r>
                    </a:p>
                  </a:txBody>
                  <a:tcPr/>
                </a:tc>
                <a:tc>
                  <a:txBody>
                    <a:bodyPr/>
                    <a:lstStyle/>
                    <a:p>
                      <a:endParaRPr lang="en-IN" dirty="0"/>
                    </a:p>
                    <a:p>
                      <a:r>
                        <a:rPr lang="en-IN" dirty="0"/>
                        <a:t>Indore </a:t>
                      </a:r>
                    </a:p>
                    <a:p>
                      <a:endParaRPr lang="en-IN" dirty="0"/>
                    </a:p>
                    <a:p>
                      <a:r>
                        <a:rPr lang="en-IN" dirty="0"/>
                        <a:t>Jaipur </a:t>
                      </a:r>
                    </a:p>
                    <a:p>
                      <a:endParaRPr lang="en-IN" dirty="0"/>
                    </a:p>
                    <a:p>
                      <a:r>
                        <a:rPr lang="en-IN" dirty="0"/>
                        <a:t>Jodhpur </a:t>
                      </a:r>
                    </a:p>
                    <a:p>
                      <a:endParaRPr lang="en-IN" dirty="0"/>
                    </a:p>
                    <a:p>
                      <a:r>
                        <a:rPr lang="en-IN" dirty="0" err="1"/>
                        <a:t>Kanoor</a:t>
                      </a:r>
                      <a:r>
                        <a:rPr lang="en-IN" dirty="0"/>
                        <a:t> </a:t>
                      </a:r>
                    </a:p>
                    <a:p>
                      <a:endParaRPr lang="en-IN" dirty="0"/>
                    </a:p>
                    <a:p>
                      <a:r>
                        <a:rPr lang="en-IN" dirty="0"/>
                        <a:t>Kanpur</a:t>
                      </a:r>
                    </a:p>
                    <a:p>
                      <a:endParaRPr lang="en-IN" dirty="0"/>
                    </a:p>
                    <a:p>
                      <a:r>
                        <a:rPr lang="en-IN" dirty="0"/>
                        <a:t>Karur</a:t>
                      </a:r>
                    </a:p>
                    <a:p>
                      <a:endParaRPr lang="en-IN" dirty="0"/>
                    </a:p>
                    <a:p>
                      <a:r>
                        <a:rPr lang="en-IN" dirty="0" err="1"/>
                        <a:t>Kekhra</a:t>
                      </a:r>
                      <a:endParaRPr lang="en-IN" dirty="0"/>
                    </a:p>
                    <a:p>
                      <a:r>
                        <a:rPr lang="en-IN" dirty="0"/>
                        <a:t> </a:t>
                      </a:r>
                    </a:p>
                    <a:p>
                      <a:r>
                        <a:rPr lang="en-IN" dirty="0"/>
                        <a:t>Kollam </a:t>
                      </a:r>
                    </a:p>
                    <a:p>
                      <a:endParaRPr lang="en-IN" dirty="0"/>
                    </a:p>
                    <a:p>
                      <a:r>
                        <a:rPr lang="en-IN" dirty="0"/>
                        <a:t>Ludhiana  </a:t>
                      </a:r>
                    </a:p>
                  </a:txBody>
                  <a:tcPr/>
                </a:tc>
                <a:tc>
                  <a:txBody>
                    <a:bodyPr/>
                    <a:lstStyle/>
                    <a:p>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Madhya Pradesh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Rajasthan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Rajasthan</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Kerala</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Uttar Pradesh</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Tamilnadu</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Uttar Pradesh</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Kerala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Punjab   </a:t>
                      </a:r>
                    </a:p>
                    <a:p>
                      <a:endParaRPr lang="en-IN" dirty="0"/>
                    </a:p>
                    <a:p>
                      <a:r>
                        <a:rPr lang="en-IN" dirty="0"/>
                        <a:t> </a:t>
                      </a:r>
                    </a:p>
                  </a:txBody>
                  <a:tcPr/>
                </a:tc>
                <a:tc>
                  <a:txBody>
                    <a:bodyPr/>
                    <a:lstStyle/>
                    <a:p>
                      <a:endParaRPr lang="en-IN" dirty="0"/>
                    </a:p>
                    <a:p>
                      <a:r>
                        <a:rPr lang="en-IN" dirty="0"/>
                        <a:t>Soya Meal &amp; Products </a:t>
                      </a:r>
                    </a:p>
                    <a:p>
                      <a:r>
                        <a:rPr lang="en-IN" dirty="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Handicraft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Handcraft</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Handloom</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Leather Products</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Handloom</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 Handloom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Cashew Products</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Woollen Knitwear </a:t>
                      </a:r>
                    </a:p>
                  </a:txBody>
                  <a:tcPr/>
                </a:tc>
                <a:extLst>
                  <a:ext uri="{0D108BD9-81ED-4DB2-BD59-A6C34878D82A}">
                    <a16:rowId xmlns:a16="http://schemas.microsoft.com/office/drawing/2014/main" val="2089552803"/>
                  </a:ext>
                </a:extLst>
              </a:tr>
            </a:tbl>
          </a:graphicData>
        </a:graphic>
      </p:graphicFrame>
    </p:spTree>
    <p:extLst>
      <p:ext uri="{BB962C8B-B14F-4D97-AF65-F5344CB8AC3E}">
        <p14:creationId xmlns:p14="http://schemas.microsoft.com/office/powerpoint/2010/main" val="1573152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6566-399B-4C98-926F-9941424D389B}"/>
              </a:ext>
            </a:extLst>
          </p:cNvPr>
          <p:cNvSpPr>
            <a:spLocks noGrp="1"/>
          </p:cNvSpPr>
          <p:nvPr>
            <p:ph type="title"/>
          </p:nvPr>
        </p:nvSpPr>
        <p:spPr>
          <a:xfrm>
            <a:off x="838200" y="365124"/>
            <a:ext cx="10515600" cy="1448807"/>
          </a:xfrm>
        </p:spPr>
        <p:txBody>
          <a:bodyPr>
            <a:noAutofit/>
          </a:bodyPr>
          <a:lstStyle/>
          <a:p>
            <a:pPr algn="ctr"/>
            <a:r>
              <a:rPr lang="en-IN" sz="3200" dirty="0">
                <a:latin typeface="Times New Roman" panose="02020603050405020304" pitchFamily="18" charset="0"/>
                <a:cs typeface="Times New Roman" panose="02020603050405020304" pitchFamily="18" charset="0"/>
              </a:rPr>
              <a:t> </a:t>
            </a:r>
          </a:p>
        </p:txBody>
      </p:sp>
      <p:sp>
        <p:nvSpPr>
          <p:cNvPr id="4" name="Content Placeholder 3">
            <a:extLst>
              <a:ext uri="{FF2B5EF4-FFF2-40B4-BE49-F238E27FC236}">
                <a16:creationId xmlns:a16="http://schemas.microsoft.com/office/drawing/2014/main" id="{2E1BE6ED-EE7E-424B-9201-E24D1D49FA98}"/>
              </a:ext>
            </a:extLst>
          </p:cNvPr>
          <p:cNvSpPr>
            <a:spLocks noGrp="1"/>
          </p:cNvSpPr>
          <p:nvPr>
            <p:ph idx="1"/>
          </p:nvPr>
        </p:nvSpPr>
        <p:spPr>
          <a:xfrm>
            <a:off x="1003610" y="52039"/>
            <a:ext cx="10705170" cy="1152293"/>
          </a:xfrm>
        </p:spPr>
        <p:txBody>
          <a:bodyPr>
            <a:normAutofit/>
          </a:bodyPr>
          <a:lstStyle/>
          <a:p>
            <a:pPr marL="0" indent="0" algn="ctr">
              <a:buNone/>
            </a:pPr>
            <a:r>
              <a:rPr lang="en-IN" sz="4400" dirty="0">
                <a:effectLst/>
                <a:latin typeface="Times New Roman" panose="02020603050405020304" pitchFamily="18" charset="0"/>
                <a:ea typeface="Calibri" panose="020F0502020204030204" pitchFamily="34" charset="0"/>
              </a:rPr>
              <a:t>A LIST OF TOWNS OF EXCELLENCE </a:t>
            </a:r>
          </a:p>
        </p:txBody>
      </p:sp>
      <p:sp>
        <p:nvSpPr>
          <p:cNvPr id="7" name="TextBox 6">
            <a:extLst>
              <a:ext uri="{FF2B5EF4-FFF2-40B4-BE49-F238E27FC236}">
                <a16:creationId xmlns:a16="http://schemas.microsoft.com/office/drawing/2014/main" id="{F5C5FB1D-F684-46C6-8D3B-DF51B61A0DB6}"/>
              </a:ext>
            </a:extLst>
          </p:cNvPr>
          <p:cNvSpPr txBox="1"/>
          <p:nvPr/>
        </p:nvSpPr>
        <p:spPr>
          <a:xfrm>
            <a:off x="579863" y="2430966"/>
            <a:ext cx="11242023" cy="646331"/>
          </a:xfrm>
          <a:prstGeom prst="rect">
            <a:avLst/>
          </a:prstGeom>
          <a:noFill/>
        </p:spPr>
        <p:txBody>
          <a:bodyPr wrap="square">
            <a:spAutoFit/>
          </a:bodyPr>
          <a:lstStyle/>
          <a:p>
            <a:r>
              <a:rPr lang="en-IN" sz="3600" dirty="0">
                <a:solidFill>
                  <a:srgbClr val="C00000"/>
                </a:solidFill>
                <a:latin typeface="Times New Roman" panose="02020603050405020304" pitchFamily="18" charset="0"/>
                <a:cs typeface="Times New Roman" panose="02020603050405020304" pitchFamily="18" charset="0"/>
              </a:rPr>
              <a:t>. </a:t>
            </a:r>
            <a:endParaRPr lang="en-IN" sz="3200" dirty="0">
              <a:solidFill>
                <a:srgbClr val="C00000"/>
              </a:solidFill>
              <a:latin typeface="Times New Roman" panose="02020603050405020304" pitchFamily="18" charset="0"/>
              <a:cs typeface="Times New Roman" panose="02020603050405020304" pitchFamily="18" charset="0"/>
            </a:endParaRPr>
          </a:p>
        </p:txBody>
      </p:sp>
      <p:graphicFrame>
        <p:nvGraphicFramePr>
          <p:cNvPr id="3" name="Table 4">
            <a:extLst>
              <a:ext uri="{FF2B5EF4-FFF2-40B4-BE49-F238E27FC236}">
                <a16:creationId xmlns:a16="http://schemas.microsoft.com/office/drawing/2014/main" id="{D40BDDDB-D7F2-4814-BD9E-85EC198C8114}"/>
              </a:ext>
            </a:extLst>
          </p:cNvPr>
          <p:cNvGraphicFramePr>
            <a:graphicFrameLocks noGrp="1"/>
          </p:cNvGraphicFramePr>
          <p:nvPr>
            <p:extLst>
              <p:ext uri="{D42A27DB-BD31-4B8C-83A1-F6EECF244321}">
                <p14:modId xmlns:p14="http://schemas.microsoft.com/office/powerpoint/2010/main" val="2525664307"/>
              </p:ext>
            </p:extLst>
          </p:nvPr>
        </p:nvGraphicFramePr>
        <p:xfrm>
          <a:off x="654205" y="984479"/>
          <a:ext cx="11054576" cy="5163559"/>
        </p:xfrm>
        <a:graphic>
          <a:graphicData uri="http://schemas.openxmlformats.org/drawingml/2006/table">
            <a:tbl>
              <a:tblPr firstRow="1" bandRow="1">
                <a:tableStyleId>{5C22544A-7EE6-4342-B048-85BDC9FD1C3A}</a:tableStyleId>
              </a:tblPr>
              <a:tblGrid>
                <a:gridCol w="943866">
                  <a:extLst>
                    <a:ext uri="{9D8B030D-6E8A-4147-A177-3AD203B41FA5}">
                      <a16:colId xmlns:a16="http://schemas.microsoft.com/office/drawing/2014/main" val="497475231"/>
                    </a:ext>
                  </a:extLst>
                </a:gridCol>
                <a:gridCol w="4257978">
                  <a:extLst>
                    <a:ext uri="{9D8B030D-6E8A-4147-A177-3AD203B41FA5}">
                      <a16:colId xmlns:a16="http://schemas.microsoft.com/office/drawing/2014/main" val="2991551355"/>
                    </a:ext>
                  </a:extLst>
                </a:gridCol>
                <a:gridCol w="2926366">
                  <a:extLst>
                    <a:ext uri="{9D8B030D-6E8A-4147-A177-3AD203B41FA5}">
                      <a16:colId xmlns:a16="http://schemas.microsoft.com/office/drawing/2014/main" val="615321411"/>
                    </a:ext>
                  </a:extLst>
                </a:gridCol>
                <a:gridCol w="2926366">
                  <a:extLst>
                    <a:ext uri="{9D8B030D-6E8A-4147-A177-3AD203B41FA5}">
                      <a16:colId xmlns:a16="http://schemas.microsoft.com/office/drawing/2014/main" val="1034890000"/>
                    </a:ext>
                  </a:extLst>
                </a:gridCol>
              </a:tblGrid>
              <a:tr h="469414">
                <a:tc>
                  <a:txBody>
                    <a:bodyPr/>
                    <a:lstStyle/>
                    <a:p>
                      <a:r>
                        <a:rPr lang="en-IN" dirty="0"/>
                        <a:t>No </a:t>
                      </a:r>
                    </a:p>
                  </a:txBody>
                  <a:tcPr/>
                </a:tc>
                <a:tc>
                  <a:txBody>
                    <a:bodyPr/>
                    <a:lstStyle/>
                    <a:p>
                      <a:r>
                        <a:rPr lang="en-IN" dirty="0"/>
                        <a:t>Towns of Excellence </a:t>
                      </a:r>
                    </a:p>
                  </a:txBody>
                  <a:tcPr/>
                </a:tc>
                <a:tc>
                  <a:txBody>
                    <a:bodyPr/>
                    <a:lstStyle/>
                    <a:p>
                      <a:r>
                        <a:rPr lang="en-IN" dirty="0"/>
                        <a:t>State </a:t>
                      </a:r>
                    </a:p>
                  </a:txBody>
                  <a:tcPr/>
                </a:tc>
                <a:tc>
                  <a:txBody>
                    <a:bodyPr/>
                    <a:lstStyle/>
                    <a:p>
                      <a:r>
                        <a:rPr lang="en-IN" dirty="0"/>
                        <a:t>Product </a:t>
                      </a:r>
                    </a:p>
                  </a:txBody>
                  <a:tcPr/>
                </a:tc>
                <a:extLst>
                  <a:ext uri="{0D108BD9-81ED-4DB2-BD59-A6C34878D82A}">
                    <a16:rowId xmlns:a16="http://schemas.microsoft.com/office/drawing/2014/main" val="3457824963"/>
                  </a:ext>
                </a:extLst>
              </a:tr>
              <a:tr h="4694145">
                <a:tc>
                  <a:txBody>
                    <a:bodyPr/>
                    <a:lstStyle/>
                    <a:p>
                      <a:r>
                        <a:rPr lang="en-IN" dirty="0"/>
                        <a:t>16</a:t>
                      </a:r>
                    </a:p>
                    <a:p>
                      <a:endParaRPr lang="en-IN" dirty="0"/>
                    </a:p>
                    <a:p>
                      <a:r>
                        <a:rPr lang="en-IN" dirty="0"/>
                        <a:t>17</a:t>
                      </a:r>
                    </a:p>
                    <a:p>
                      <a:endParaRPr lang="en-IN" dirty="0"/>
                    </a:p>
                    <a:p>
                      <a:r>
                        <a:rPr lang="en-IN" dirty="0"/>
                        <a:t>18</a:t>
                      </a:r>
                    </a:p>
                    <a:p>
                      <a:endParaRPr lang="en-IN" dirty="0"/>
                    </a:p>
                    <a:p>
                      <a:r>
                        <a:rPr lang="en-IN" dirty="0"/>
                        <a:t>19</a:t>
                      </a:r>
                    </a:p>
                    <a:p>
                      <a:endParaRPr lang="en-IN" dirty="0"/>
                    </a:p>
                    <a:p>
                      <a:r>
                        <a:rPr lang="en-IN" dirty="0"/>
                        <a:t>20</a:t>
                      </a:r>
                    </a:p>
                    <a:p>
                      <a:endParaRPr lang="en-IN" dirty="0"/>
                    </a:p>
                    <a:p>
                      <a:r>
                        <a:rPr lang="en-IN" dirty="0"/>
                        <a:t>21</a:t>
                      </a:r>
                    </a:p>
                  </a:txBody>
                  <a:tcPr/>
                </a:tc>
                <a:tc>
                  <a:txBody>
                    <a:bodyPr/>
                    <a:lstStyle/>
                    <a:p>
                      <a:r>
                        <a:rPr lang="en-IN" dirty="0"/>
                        <a:t>Madurai   </a:t>
                      </a:r>
                    </a:p>
                    <a:p>
                      <a:endParaRPr lang="en-IN" dirty="0"/>
                    </a:p>
                    <a:p>
                      <a:r>
                        <a:rPr lang="en-IN" dirty="0" err="1"/>
                        <a:t>Malihabad</a:t>
                      </a:r>
                      <a:r>
                        <a:rPr lang="en-IN" dirty="0"/>
                        <a:t> </a:t>
                      </a:r>
                    </a:p>
                    <a:p>
                      <a:endParaRPr lang="en-IN" dirty="0"/>
                    </a:p>
                    <a:p>
                      <a:r>
                        <a:rPr lang="en-IN" dirty="0"/>
                        <a:t>Panipat </a:t>
                      </a:r>
                    </a:p>
                    <a:p>
                      <a:endParaRPr lang="en-IN" dirty="0"/>
                    </a:p>
                    <a:p>
                      <a:r>
                        <a:rPr lang="en-IN" dirty="0"/>
                        <a:t>Srinagar </a:t>
                      </a:r>
                    </a:p>
                    <a:p>
                      <a:endParaRPr lang="en-IN" dirty="0"/>
                    </a:p>
                    <a:p>
                      <a:r>
                        <a:rPr lang="en-IN" dirty="0"/>
                        <a:t>Surat</a:t>
                      </a:r>
                    </a:p>
                    <a:p>
                      <a:endParaRPr lang="en-IN" dirty="0"/>
                    </a:p>
                    <a:p>
                      <a:r>
                        <a:rPr lang="en-IN" dirty="0"/>
                        <a:t>Tirupur </a:t>
                      </a:r>
                    </a:p>
                    <a:p>
                      <a:endParaRPr lang="en-IN" dirty="0"/>
                    </a:p>
                  </a:txBody>
                  <a:tcPr/>
                </a:tc>
                <a:tc>
                  <a:txBody>
                    <a:bodyPr/>
                    <a:lstStyle/>
                    <a:p>
                      <a:r>
                        <a:rPr lang="en-IN" dirty="0"/>
                        <a:t>Tamil Nadu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Uttar Pradesh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Haryana</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 </a:t>
                      </a:r>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Jammu and Kashmir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Gujarat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Tamilnadu </a:t>
                      </a:r>
                    </a:p>
                    <a:p>
                      <a:endParaRPr lang="en-IN" dirty="0"/>
                    </a:p>
                    <a:p>
                      <a:r>
                        <a:rPr lang="en-IN" dirty="0"/>
                        <a:t> </a:t>
                      </a:r>
                    </a:p>
                  </a:txBody>
                  <a:tcPr/>
                </a:tc>
                <a:tc>
                  <a:txBody>
                    <a:bodyPr/>
                    <a:lstStyle/>
                    <a:p>
                      <a:r>
                        <a:rPr lang="en-IN" dirty="0"/>
                        <a:t>Handloom </a:t>
                      </a:r>
                    </a:p>
                    <a:p>
                      <a:endParaRPr lang="en-IN" dirty="0"/>
                    </a:p>
                    <a:p>
                      <a:r>
                        <a:rPr lang="en-IN" dirty="0"/>
                        <a:t>Horticulture Products </a:t>
                      </a:r>
                    </a:p>
                    <a:p>
                      <a:endParaRPr lang="en-IN" dirty="0"/>
                    </a:p>
                    <a:p>
                      <a:r>
                        <a:rPr lang="en-IN" dirty="0"/>
                        <a:t> Woollen Blankets</a:t>
                      </a:r>
                    </a:p>
                    <a:p>
                      <a:endParaRPr lang="en-IN" dirty="0"/>
                    </a:p>
                    <a:p>
                      <a:r>
                        <a:rPr lang="en-IN" dirty="0"/>
                        <a:t>Handicraft </a:t>
                      </a:r>
                    </a:p>
                    <a:p>
                      <a:endParaRPr lang="en-IN" dirty="0"/>
                    </a:p>
                    <a:p>
                      <a:r>
                        <a:rPr lang="en-IN" dirty="0"/>
                        <a:t>Gems and Jewellery  </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IN" dirty="0"/>
                    </a:p>
                    <a:p>
                      <a:pPr marL="0" marR="0" lvl="0" indent="0" algn="l" defTabSz="457200" rtl="0" eaLnBrk="1" fontAlgn="auto" latinLnBrk="0" hangingPunct="1">
                        <a:lnSpc>
                          <a:spcPct val="100000"/>
                        </a:lnSpc>
                        <a:spcBef>
                          <a:spcPts val="0"/>
                        </a:spcBef>
                        <a:spcAft>
                          <a:spcPts val="0"/>
                        </a:spcAft>
                        <a:buClrTx/>
                        <a:buSzTx/>
                        <a:buFontTx/>
                        <a:buNone/>
                        <a:tabLst/>
                        <a:defRPr/>
                      </a:pPr>
                      <a:r>
                        <a:rPr lang="en-IN" dirty="0"/>
                        <a:t>Hosiery</a:t>
                      </a:r>
                    </a:p>
                  </a:txBody>
                  <a:tcPr/>
                </a:tc>
                <a:extLst>
                  <a:ext uri="{0D108BD9-81ED-4DB2-BD59-A6C34878D82A}">
                    <a16:rowId xmlns:a16="http://schemas.microsoft.com/office/drawing/2014/main" val="2089552803"/>
                  </a:ext>
                </a:extLst>
              </a:tr>
            </a:tbl>
          </a:graphicData>
        </a:graphic>
      </p:graphicFrame>
    </p:spTree>
    <p:extLst>
      <p:ext uri="{BB962C8B-B14F-4D97-AF65-F5344CB8AC3E}">
        <p14:creationId xmlns:p14="http://schemas.microsoft.com/office/powerpoint/2010/main" val="244081814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F3CD65D-61A5-43C9-A837-6EC73C7DA8AB}">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31F006B4-A9E1-4F39-85C8-FB836F919348}">
  <ds:schemaRefs>
    <ds:schemaRef ds:uri="http://schemas.microsoft.com/sharepoint/v3/contenttype/forms"/>
  </ds:schemaRefs>
</ds:datastoreItem>
</file>

<file path=customXml/itemProps3.xml><?xml version="1.0" encoding="utf-8"?>
<ds:datastoreItem xmlns:ds="http://schemas.openxmlformats.org/officeDocument/2006/customXml" ds:itemID="{16377351-63A1-4C2E-8C9A-66CDD70F16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Ion</Template>
  <TotalTime>465</TotalTime>
  <Words>417</Words>
  <Application>Microsoft Office PowerPoint</Application>
  <PresentationFormat>Widescreen</PresentationFormat>
  <Paragraphs>206</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Century Gothic</vt:lpstr>
      <vt:lpstr>Times New Roman</vt:lpstr>
      <vt:lpstr>Wingdings 3</vt:lpstr>
      <vt:lpstr>Ion</vt:lpstr>
      <vt:lpstr>EXPORT MARKETING </vt:lpstr>
      <vt:lpstr>TOWNS OF EXCELLENCE </vt:lpstr>
      <vt:lpstr>TOWNS OF EXCELLENCE </vt:lpstr>
      <vt:lpstr>BENEFITS ENJOYED BY TOWNS OF EXCELLENCE  </vt:lpstr>
      <vt:lpstr>BENEFITS ENJOYED BY TOWNS OF EXCELLENCE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EXPORT MARKETING</dc:title>
  <dc:creator>Sumita Shankar</dc:creator>
  <cp:lastModifiedBy>Sumita Shankar</cp:lastModifiedBy>
  <cp:revision>54</cp:revision>
  <dcterms:created xsi:type="dcterms:W3CDTF">2020-07-21T06:59:49Z</dcterms:created>
  <dcterms:modified xsi:type="dcterms:W3CDTF">2020-10-20T06:58:34Z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